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Merriweather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bold.fntdata"/><Relationship Id="rId3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33" Type="http://schemas.openxmlformats.org/officeDocument/2006/relationships/font" Target="fonts/Merriweather-boldItalic.fntdata"/><Relationship Id="rId10" Type="http://schemas.openxmlformats.org/officeDocument/2006/relationships/slide" Target="slides/slide5.xml"/><Relationship Id="rId32" Type="http://schemas.openxmlformats.org/officeDocument/2006/relationships/font" Target="fonts/Merriweather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147f7b0e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147f7b0e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147f7b0e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147f7b0e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147f7b0e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147f7b0e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147f7b0e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147f7b0e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09a57aaf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09a57aaf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147f7b0e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147f7b0e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0a242940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0a242940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0a242940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0a242940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09a57aafa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09a57aafa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09a57aaf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09a57aaf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512e2d2c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512e2d2c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147f7b0ea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147f7b0ea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09a57aafa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09a57aafa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09a57aaf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09a57aaf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147f7b0e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147f7b0e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09a57aafa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09a57aaf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147f7b0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147f7b0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147f7b0e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147f7b0e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147f7b0e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147f7b0e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147f7b0e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147f7b0e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147f7b0e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147f7b0e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09a57aaf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09a57aaf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147f7b0e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147f7b0e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mailto:kaman21@iitk.ac.in" TargetMode="External"/><Relationship Id="rId4" Type="http://schemas.openxmlformats.org/officeDocument/2006/relationships/hyperlink" Target="mailto:ashishm21@iitk.ac.in" TargetMode="External"/><Relationship Id="rId9" Type="http://schemas.openxmlformats.org/officeDocument/2006/relationships/hyperlink" Target="mailto:somyavg21@iitk.ac.in" TargetMode="External"/><Relationship Id="rId5" Type="http://schemas.openxmlformats.org/officeDocument/2006/relationships/hyperlink" Target="mailto:palakm21@iitk.ac.in" TargetMode="External"/><Relationship Id="rId6" Type="http://schemas.openxmlformats.org/officeDocument/2006/relationships/hyperlink" Target="mailto:paturib21@iitk.ac.in" TargetMode="External"/><Relationship Id="rId7" Type="http://schemas.openxmlformats.org/officeDocument/2006/relationships/hyperlink" Target="mailto:sandhanar21@iitk.ac.in" TargetMode="External"/><Relationship Id="rId8" Type="http://schemas.openxmlformats.org/officeDocument/2006/relationships/hyperlink" Target="mailto:srmadavi21@iitk.ac.i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datasets/patrickb1912/ipl-complete-dataset-20082020?resource=download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491175" y="287375"/>
            <a:ext cx="5067300" cy="186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IPL Data Visualization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683300" y="2376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CS661 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16</a:t>
            </a:r>
            <a:endParaRPr/>
          </a:p>
        </p:txBody>
      </p:sp>
      <p:pic>
        <p:nvPicPr>
          <p:cNvPr id="56" name="Google Shape;56;p13" title="—Pngtree—colorful cricket batsman clipart_203820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89725"/>
            <a:ext cx="4339702" cy="4339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Tasks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Interaction &amp; Filtering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Implemented filter options: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By Season: View stats from specific IPL editions.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By Player: Deep dive into any player’s career performances.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By Team: Analyze individual team history and performance.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Users can dynamically filter and drill down into any visualization to personalize their analytics experience.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Dashboard</a:t>
            </a:r>
            <a:endParaRPr/>
          </a:p>
        </p:txBody>
      </p:sp>
      <p:pic>
        <p:nvPicPr>
          <p:cNvPr id="129" name="Google Shape;129;p23" title="dashboar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025" y="1069200"/>
            <a:ext cx="7940276" cy="381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Individual Player Stats</a:t>
            </a:r>
            <a:endParaRPr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metrics were used to analyse and visualise </a:t>
            </a:r>
            <a:r>
              <a:rPr lang="en"/>
              <a:t>individual</a:t>
            </a:r>
            <a:r>
              <a:rPr lang="en"/>
              <a:t> player performance.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Batting</a:t>
            </a:r>
            <a:r>
              <a:rPr b="1" lang="en"/>
              <a:t> metrics</a:t>
            </a:r>
            <a:r>
              <a:rPr lang="en"/>
              <a:t>: Runs, balls faced, dismissals, 4s, 6s, strike rate, batting avg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Bowling Metrics</a:t>
            </a:r>
            <a:r>
              <a:rPr lang="en"/>
              <a:t>: Wickets, balls, overs, runc conceded, economy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Fielding Metrics</a:t>
            </a:r>
            <a:r>
              <a:rPr lang="en"/>
              <a:t>: Fielding attempts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Seasonal Metrics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Strike Rate</a:t>
            </a:r>
            <a:r>
              <a:rPr baseline="-25000" lang="en"/>
              <a:t>season</a:t>
            </a:r>
            <a:r>
              <a:rPr lang="en"/>
              <a:t> = (Runs</a:t>
            </a:r>
            <a:r>
              <a:rPr baseline="-25000" lang="en"/>
              <a:t>season</a:t>
            </a:r>
            <a:r>
              <a:rPr lang="en"/>
              <a:t>/Balls Faced</a:t>
            </a:r>
            <a:r>
              <a:rPr baseline="-25000" lang="en"/>
              <a:t>season</a:t>
            </a:r>
            <a:r>
              <a:rPr lang="en"/>
              <a:t> )× 100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Economy</a:t>
            </a:r>
            <a:r>
              <a:rPr baseline="-25000" lang="en"/>
              <a:t>season </a:t>
            </a:r>
            <a:r>
              <a:rPr lang="en"/>
              <a:t>= Runs Conceded</a:t>
            </a:r>
            <a:r>
              <a:rPr baseline="-25000" lang="en"/>
              <a:t>season</a:t>
            </a:r>
            <a:r>
              <a:rPr lang="en"/>
              <a:t>/Overs</a:t>
            </a:r>
            <a:r>
              <a:rPr baseline="-25000" lang="en"/>
              <a:t>season </a:t>
            </a:r>
            <a:endParaRPr baseline="-250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Dismissal Modes</a:t>
            </a:r>
            <a:r>
              <a:rPr lang="en"/>
              <a:t>: Batting dismissals, Bowling dismissals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Top 25 Players</a:t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Batting metric</a:t>
            </a:r>
            <a:endParaRPr/>
          </a:p>
          <a:p>
            <a:pPr indent="0" lvl="0" marL="45720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Batting_points = runs + (fours × 4) + (sixes × 6)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Bowling metric</a:t>
            </a:r>
            <a:endParaRPr/>
          </a:p>
          <a:p>
            <a:pPr indent="0" lvl="0" marL="45720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Bowling_points= dot balls × 1 + wickets × 30 + lbw bowled × 8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Fielding metric</a:t>
            </a:r>
            <a:endParaRPr/>
          </a:p>
          <a:p>
            <a:pPr indent="0" lvl="0" marL="45720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Fielding_points = catches×8 +(catches ≥ 3)×4 + stumpings×12 + run outs × 6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Career Average Points = total match points/ total matches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Top 25 Players</a:t>
            </a:r>
            <a:endParaRPr/>
          </a:p>
        </p:txBody>
      </p:sp>
      <p:pic>
        <p:nvPicPr>
          <p:cNvPr id="147" name="Google Shape;147;p26" title="mvp2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738" y="1170125"/>
            <a:ext cx="656653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Season Stats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Orange Cap (Top Batsman by Runs), Purple Cap (Top Bowler by Wickets)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Season Summary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Total sixes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Total fours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Total dot balls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Average Innings Score = Total Runs over all Innings/No. Of Innings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Average Wickets per Match = Total Wickets over all Matches / No. of Matches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Season Stats</a:t>
            </a:r>
            <a:endParaRPr/>
          </a:p>
        </p:txBody>
      </p:sp>
      <p:pic>
        <p:nvPicPr>
          <p:cNvPr id="159" name="Google Shape;159;p28" title="season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950" y="1150349"/>
            <a:ext cx="6582148" cy="36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Season Stats</a:t>
            </a:r>
            <a:endParaRPr/>
          </a:p>
        </p:txBody>
      </p:sp>
      <p:pic>
        <p:nvPicPr>
          <p:cNvPr id="165" name="Google Shape;165;p29" title="season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388" y="1120675"/>
            <a:ext cx="7029235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Season Stats</a:t>
            </a:r>
            <a:endParaRPr/>
          </a:p>
        </p:txBody>
      </p:sp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311700" y="1152475"/>
            <a:ext cx="317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Batsmen Scatter Plot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 50 batsmen based on their runs across selected seasons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Strike Rate = (Total Runs / Balls Faced) × 100</a:t>
            </a: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0425" y="1152475"/>
            <a:ext cx="4702026" cy="323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Season Stats</a:t>
            </a:r>
            <a:endParaRPr/>
          </a:p>
        </p:txBody>
      </p:sp>
      <p:sp>
        <p:nvSpPr>
          <p:cNvPr id="178" name="Google Shape;178;p31"/>
          <p:cNvSpPr txBox="1"/>
          <p:nvPr>
            <p:ph idx="1" type="body"/>
          </p:nvPr>
        </p:nvSpPr>
        <p:spPr>
          <a:xfrm>
            <a:off x="311700" y="1152475"/>
            <a:ext cx="317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Bowlers Scatter Plot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</a:t>
            </a:r>
            <a:r>
              <a:rPr lang="en"/>
              <a:t>op 50 bowlers based on their wickets across selected seasons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Economy Rate = (Runs Conceded/</a:t>
            </a:r>
            <a:r>
              <a:rPr lang="en"/>
              <a:t>Balls Bowled </a:t>
            </a:r>
            <a:r>
              <a:rPr lang="en"/>
              <a:t>​)×6</a:t>
            </a:r>
            <a:endParaRPr/>
          </a:p>
        </p:txBody>
      </p:sp>
      <p:pic>
        <p:nvPicPr>
          <p:cNvPr id="179" name="Google Shape;1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5700" y="1170125"/>
            <a:ext cx="5355899" cy="3625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Cricket was deeply embedded in India's culture, and the Indian Premier League (IPL) revolutionised the game by bringing together international and domestic players in a fast-paced T20 format.</a:t>
            </a:r>
            <a:br>
              <a:rPr lang="en"/>
            </a:b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Over the years, the IPL produced thrilling contests, remarkable individual performances, and intense rivalries, making it one of the most followed cricket leagues in the world.</a:t>
            </a:r>
            <a:br>
              <a:rPr lang="en"/>
            </a:b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Each match generated extensive data, and analysing these statistics provided valuable insights into team performances, player consistency, and tournament trends.</a:t>
            </a:r>
            <a:br>
              <a:rPr lang="en"/>
            </a:b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Our project aimed to leverage this vast dataset to create an interactive and insightful data visualisation system.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 - Team Stats</a:t>
            </a:r>
            <a:endParaRPr/>
          </a:p>
        </p:txBody>
      </p:sp>
      <p:sp>
        <p:nvSpPr>
          <p:cNvPr id="185" name="Google Shape;18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Overall Team Stats</a:t>
            </a:r>
            <a:endParaRPr/>
          </a:p>
          <a:p>
            <a:pPr indent="0" lvl="0" marL="45720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Matches played, no. of wins, losses, no results, home stats, away stats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Head to Head Stats</a:t>
            </a:r>
            <a:endParaRPr/>
          </a:p>
          <a:p>
            <a:pPr indent="0" lvl="0" marL="45720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Total Matches, Wins for Team A, Wins for Team B, No Result, Home Stats for Team A, Home Stats for Team B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Team Overview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Top 5 run scorers and wicket takers, Top 5 successful chases and defenses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 Prediction</a:t>
            </a:r>
            <a:endParaRPr/>
          </a:p>
        </p:txBody>
      </p:sp>
      <p:sp>
        <p:nvSpPr>
          <p:cNvPr id="191" name="Google Shape;191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Player scores are calculated based on batting, bowling, and fielding performances using detailed metrics.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Team score is the sum of all player scores across batting, bowling, and fielding.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Win probability is estimated by comparing both teams' total scores using a simple ratio formula.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925" y="3760100"/>
            <a:ext cx="3858000" cy="100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5600" y="3884550"/>
            <a:ext cx="2226000" cy="71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13985" y="3049875"/>
            <a:ext cx="5187340" cy="71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 Prediction</a:t>
            </a:r>
            <a:endParaRPr/>
          </a:p>
        </p:txBody>
      </p:sp>
      <p:pic>
        <p:nvPicPr>
          <p:cNvPr id="200" name="Google Shape;200;p34" title="winpredic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750" y="1017725"/>
            <a:ext cx="8469272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project enables the cricket analysts, fans, and enthusiasts to explore data-driven insight using interactive visualisation techniques. Our system offers engaging, intuitive, and meaningful representations of IPL data trends over the years.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</a:rPr>
              <a:t>Thank you!</a:t>
            </a:r>
            <a:endParaRPr b="1" sz="3200"/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16 - Team Members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1. Aman Kumar (210110, </a:t>
            </a:r>
            <a:r>
              <a:rPr lang="en" u="sng">
                <a:solidFill>
                  <a:schemeClr val="hlink"/>
                </a:solidFill>
                <a:hlinkClick r:id="rId3"/>
              </a:rPr>
              <a:t>kaman21@iitk.ac.in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Ashish Meena (210214, </a:t>
            </a:r>
            <a:r>
              <a:rPr lang="en" u="sng">
                <a:solidFill>
                  <a:schemeClr val="hlink"/>
                </a:solidFill>
                <a:hlinkClick r:id="rId4"/>
              </a:rPr>
              <a:t>ashishm21@iitk.ac.in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Palak Mishra (210690, </a:t>
            </a:r>
            <a:r>
              <a:rPr lang="en" u="sng">
                <a:solidFill>
                  <a:schemeClr val="hlink"/>
                </a:solidFill>
                <a:hlinkClick r:id="rId5"/>
              </a:rPr>
              <a:t>palakm21@iitk.ac.in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4. Paturi Bhavya (210712, </a:t>
            </a:r>
            <a:r>
              <a:rPr lang="en" u="sng">
                <a:solidFill>
                  <a:schemeClr val="hlink"/>
                </a:solidFill>
                <a:hlinkClick r:id="rId6"/>
              </a:rPr>
              <a:t>paturib21@iitk.ac.in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5. Sandhan Aniket Ramdas (210924, </a:t>
            </a:r>
            <a:r>
              <a:rPr lang="en" u="sng">
                <a:solidFill>
                  <a:schemeClr val="hlink"/>
                </a:solidFill>
                <a:hlinkClick r:id="rId7"/>
              </a:rPr>
              <a:t>sandhanar21@iitk.ac.in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6. Siddheshwari Madavi (211036, </a:t>
            </a:r>
            <a:r>
              <a:rPr lang="en" u="sng">
                <a:solidFill>
                  <a:schemeClr val="hlink"/>
                </a:solidFill>
                <a:hlinkClick r:id="rId8"/>
              </a:rPr>
              <a:t>srmadavi21@iitk.ac.in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7. Somya Gupta (211049, </a:t>
            </a:r>
            <a:r>
              <a:rPr lang="en" u="sng">
                <a:solidFill>
                  <a:schemeClr val="hlink"/>
                </a:solidFill>
                <a:hlinkClick r:id="rId9"/>
              </a:rPr>
              <a:t>somyavg21@iitk.ac.in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201925"/>
            <a:ext cx="569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dataset is sourced from the Kaggle IPL Complete Dataset (2008–2024), originally compiled by Cricsheet.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includes two CSV files: matches (match summaries) and deliveries (ball-by-ball details).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 covers match results, team stats, player performances, and trends across IPL seasons, enabling in-depth analysis.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Link to kaggle dataset</a:t>
            </a:r>
            <a:endParaRPr/>
          </a:p>
        </p:txBody>
      </p:sp>
      <p:grpSp>
        <p:nvGrpSpPr>
          <p:cNvPr id="69" name="Google Shape;69;p15"/>
          <p:cNvGrpSpPr/>
          <p:nvPr/>
        </p:nvGrpSpPr>
        <p:grpSpPr>
          <a:xfrm>
            <a:off x="6003271" y="1125723"/>
            <a:ext cx="2829024" cy="3012364"/>
            <a:chOff x="2428889" y="622000"/>
            <a:chExt cx="4286400" cy="3899500"/>
          </a:xfrm>
        </p:grpSpPr>
        <p:sp>
          <p:nvSpPr>
            <p:cNvPr id="70" name="Google Shape;70;p15"/>
            <p:cNvSpPr txBox="1"/>
            <p:nvPr/>
          </p:nvSpPr>
          <p:spPr>
            <a:xfrm>
              <a:off x="3739160" y="622000"/>
              <a:ext cx="2972100" cy="9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0" spcFirstLastPara="1" rIns="0" wrap="square" tIns="137150">
              <a:norm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Merriweather"/>
                  <a:ea typeface="Merriweather"/>
                  <a:cs typeface="Merriweather"/>
                  <a:sym typeface="Merriweather"/>
                </a:rPr>
                <a:t>Teams</a:t>
              </a:r>
              <a:endParaRPr sz="24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71" name="Google Shape;71;p15"/>
            <p:cNvSpPr txBox="1"/>
            <p:nvPr/>
          </p:nvSpPr>
          <p:spPr>
            <a:xfrm>
              <a:off x="3739160" y="1587875"/>
              <a:ext cx="2972100" cy="9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0" spcFirstLastPara="1" rIns="0" wrap="square" tIns="137150">
              <a:norm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Merriweather"/>
                  <a:ea typeface="Merriweather"/>
                  <a:cs typeface="Merriweather"/>
                  <a:sym typeface="Merriweather"/>
                </a:rPr>
                <a:t>Seasons</a:t>
              </a:r>
              <a:endParaRPr sz="24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72" name="Google Shape;72;p15"/>
            <p:cNvSpPr txBox="1"/>
            <p:nvPr/>
          </p:nvSpPr>
          <p:spPr>
            <a:xfrm>
              <a:off x="3739160" y="2564850"/>
              <a:ext cx="2976000" cy="9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0" spcFirstLastPara="1" rIns="0" wrap="square" tIns="137150">
              <a:norm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Merriweather"/>
                  <a:ea typeface="Merriweather"/>
                  <a:cs typeface="Merriweather"/>
                  <a:sym typeface="Merriweather"/>
                </a:rPr>
                <a:t>Players</a:t>
              </a:r>
              <a:endParaRPr sz="24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73" name="Google Shape;73;p15"/>
            <p:cNvSpPr txBox="1"/>
            <p:nvPr/>
          </p:nvSpPr>
          <p:spPr>
            <a:xfrm>
              <a:off x="3742997" y="3547700"/>
              <a:ext cx="2972100" cy="97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0" spcFirstLastPara="1" rIns="0" wrap="square" tIns="137150">
              <a:norm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Merriweather"/>
                  <a:ea typeface="Merriweather"/>
                  <a:cs typeface="Merriweather"/>
                  <a:sym typeface="Merriweather"/>
                </a:rPr>
                <a:t>Matches</a:t>
              </a:r>
              <a:endParaRPr sz="24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74" name="Google Shape;74;p15"/>
            <p:cNvSpPr txBox="1"/>
            <p:nvPr/>
          </p:nvSpPr>
          <p:spPr>
            <a:xfrm>
              <a:off x="2560443" y="622000"/>
              <a:ext cx="1178700" cy="9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91425" spcFirstLastPara="1" rIns="91425" wrap="square" tIns="137150">
              <a:norm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rgbClr val="EB0A24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15</a:t>
              </a:r>
              <a:endParaRPr sz="2800">
                <a:solidFill>
                  <a:srgbClr val="EB0A24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75" name="Google Shape;75;p15"/>
            <p:cNvSpPr txBox="1"/>
            <p:nvPr/>
          </p:nvSpPr>
          <p:spPr>
            <a:xfrm>
              <a:off x="2560443" y="1587875"/>
              <a:ext cx="1178700" cy="9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91425" spcFirstLastPara="1" rIns="91425" wrap="square" tIns="137150">
              <a:norm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rgbClr val="EB0A24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17</a:t>
              </a:r>
              <a:endParaRPr sz="2800">
                <a:solidFill>
                  <a:srgbClr val="EB0A24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2560443" y="2570375"/>
              <a:ext cx="1178700" cy="9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91425" spcFirstLastPara="1" rIns="91425" wrap="square" tIns="137150">
              <a:normAutofit fontScale="92500"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rgbClr val="EB0A24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732</a:t>
              </a:r>
              <a:endParaRPr sz="2800">
                <a:solidFill>
                  <a:srgbClr val="EB0A24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77" name="Google Shape;77;p15"/>
            <p:cNvSpPr txBox="1"/>
            <p:nvPr/>
          </p:nvSpPr>
          <p:spPr>
            <a:xfrm>
              <a:off x="2560443" y="3541950"/>
              <a:ext cx="1178700" cy="97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91425" spcFirstLastPara="1" rIns="91425" wrap="square" tIns="137150">
              <a:normAutofit fontScale="70000"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rgbClr val="EB0A24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1095</a:t>
              </a:r>
              <a:endParaRPr sz="2800">
                <a:solidFill>
                  <a:srgbClr val="EB0A24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78" name="Google Shape;78;p15"/>
            <p:cNvCxnSpPr/>
            <p:nvPr/>
          </p:nvCxnSpPr>
          <p:spPr>
            <a:xfrm rot="10800000">
              <a:off x="2428889" y="1598800"/>
              <a:ext cx="42864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" name="Google Shape;79;p15"/>
            <p:cNvCxnSpPr/>
            <p:nvPr/>
          </p:nvCxnSpPr>
          <p:spPr>
            <a:xfrm rot="10800000">
              <a:off x="2428889" y="2564675"/>
              <a:ext cx="42864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" name="Google Shape;80;p15"/>
            <p:cNvCxnSpPr/>
            <p:nvPr/>
          </p:nvCxnSpPr>
          <p:spPr>
            <a:xfrm rot="10800000">
              <a:off x="2428889" y="3536188"/>
              <a:ext cx="42864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" name="Google Shape;81;p15"/>
            <p:cNvCxnSpPr/>
            <p:nvPr/>
          </p:nvCxnSpPr>
          <p:spPr>
            <a:xfrm rot="10800000">
              <a:off x="2428889" y="4514600"/>
              <a:ext cx="42864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825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/>
              <a:t>Backend (Data Processing &amp; APIs)</a:t>
            </a:r>
            <a:endParaRPr u="sng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 (Flask) handles server-side operations.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preprocessing (cleaning, feature generation) done with Python scripts.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Precomputed aggregates saved as JSON/CSV for fast data access.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Provides API endpoints for data and predictions.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/>
              <a:t>Frontend (Visualization &amp; Interaction)</a:t>
            </a:r>
            <a:endParaRPr u="sng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D3.js creates dynamic, interactive charts and dashboards.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Features include drill-downs (e.g., player stats on click), tooltips, zoom, and smooth transitions for a great UX.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Tasks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Collected data from IPL match records, ball-by-ball events, and player statistics across seasons.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Cleaned the dataset to remove inconsistencies such as missing player names, team name variations, and erroneous entries.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Standardized data formats for dates, player IDs, and team abbreviations to ensure consistency.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Tasks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Engineering: Extracted important cricketing metrics from raw data, such as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a cricket-specific points system for batting, bowling, and fielding contributions (based on runs, wickets, maidens, strike rate, economy rate, etc.).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Batting strike rate = (Runs Scored / Balls Faced) × 100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Bowling economy rate = (Runs Conceded / Overs Bowled)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Win/Loss ratios for each team, etc.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Tasks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 Development: Designed interactive and dynamic visual representations using D3.js: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frontend pages using Flask + D3.js for: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Stats Dashboard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Team Stats (matches, wins, losses)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Player Stats (individual records and comparisons)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Season Stats (matches per year, general trends)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Contests (team head-to-head comparisons)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Win Prediction Dashboard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Tasks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Plotted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Bar Charts for team performances.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Line Graphs for player progression over seasons.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Word Cloud for showcasing top 25 players based on average points.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/>
              <a:t>Built a clean and responsive dashboard to host all visualizations, ensuring smooth transitions and interactions.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Tasks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 Generation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Identified patterns and trends such as: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Best-performing players per season and career.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Impact players for specific venues or conditions.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Team strengths when batting first versus chasing.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